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7" r:id="rId5"/>
    <p:sldId id="271" r:id="rId6"/>
    <p:sldId id="256" r:id="rId7"/>
    <p:sldId id="261" r:id="rId8"/>
    <p:sldId id="272" r:id="rId9"/>
    <p:sldId id="273" r:id="rId10"/>
    <p:sldId id="263" r:id="rId11"/>
    <p:sldId id="262" r:id="rId12"/>
    <p:sldId id="264" r:id="rId13"/>
    <p:sldId id="265" r:id="rId14"/>
    <p:sldId id="274" r:id="rId15"/>
    <p:sldId id="266" r:id="rId16"/>
    <p:sldId id="275" r:id="rId17"/>
    <p:sldId id="269" r:id="rId18"/>
    <p:sldId id="268" r:id="rId19"/>
    <p:sldId id="276" r:id="rId20"/>
    <p:sldId id="270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2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96" y="-9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4A94D-EEF3-9646-B8B7-F68C3BE385D0}" type="datetimeFigureOut">
              <a:t>8/12/16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31F6B-106C-1C42-9E32-16C8CE60FDF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61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85BC-B0EB-443F-8C4F-7C4425DE4FB6}" type="datetimeFigureOut">
              <a:rPr lang="en-US" smtClean="0"/>
              <a:t>8/12/16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8AA7-670A-4868-BA71-B3E46AF37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28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85BC-B0EB-443F-8C4F-7C4425DE4FB6}" type="datetimeFigureOut">
              <a:rPr lang="en-US" smtClean="0"/>
              <a:t>8/12/16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8AA7-670A-4868-BA71-B3E46AF37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89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85BC-B0EB-443F-8C4F-7C4425DE4FB6}" type="datetimeFigureOut">
              <a:rPr lang="en-US" smtClean="0"/>
              <a:t>8/12/16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8AA7-670A-4868-BA71-B3E46AF37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5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85BC-B0EB-443F-8C4F-7C4425DE4FB6}" type="datetimeFigureOut">
              <a:rPr lang="en-US" smtClean="0"/>
              <a:t>8/12/16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8AA7-670A-4868-BA71-B3E46AF37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87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85BC-B0EB-443F-8C4F-7C4425DE4FB6}" type="datetimeFigureOut">
              <a:rPr lang="en-US" smtClean="0"/>
              <a:t>8/12/16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8AA7-670A-4868-BA71-B3E46AF37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3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85BC-B0EB-443F-8C4F-7C4425DE4FB6}" type="datetimeFigureOut">
              <a:rPr lang="en-US" smtClean="0"/>
              <a:t>8/12/16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8AA7-670A-4868-BA71-B3E46AF37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7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85BC-B0EB-443F-8C4F-7C4425DE4FB6}" type="datetimeFigureOut">
              <a:rPr lang="en-US" smtClean="0"/>
              <a:t>8/12/16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8AA7-670A-4868-BA71-B3E46AF37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89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85BC-B0EB-443F-8C4F-7C4425DE4FB6}" type="datetimeFigureOut">
              <a:rPr lang="en-US" smtClean="0"/>
              <a:t>8/12/16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8AA7-670A-4868-BA71-B3E46AF37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8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85BC-B0EB-443F-8C4F-7C4425DE4FB6}" type="datetimeFigureOut">
              <a:rPr lang="en-US" smtClean="0"/>
              <a:t>8/12/16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8AA7-670A-4868-BA71-B3E46AF37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1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85BC-B0EB-443F-8C4F-7C4425DE4FB6}" type="datetimeFigureOut">
              <a:rPr lang="en-US" smtClean="0"/>
              <a:t>8/12/16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8AA7-670A-4868-BA71-B3E46AF37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8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85BC-B0EB-443F-8C4F-7C4425DE4FB6}" type="datetimeFigureOut">
              <a:rPr lang="en-US" smtClean="0"/>
              <a:t>8/12/16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8AA7-670A-4868-BA71-B3E46AF37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3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D85BC-B0EB-443F-8C4F-7C4425DE4FB6}" type="datetimeFigureOut">
              <a:rPr lang="en-US" smtClean="0"/>
              <a:t>8/12/16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68AA7-670A-4868-BA71-B3E46AF37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7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4">
              <a:lumMod val="60000"/>
              <a:lumOff val="40000"/>
              <a:alpha val="1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6116" y="164592"/>
            <a:ext cx="11859768" cy="6528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2565793" y="1155700"/>
            <a:ext cx="7057238" cy="4546600"/>
          </a:xfrm>
          <a:custGeom>
            <a:avLst/>
            <a:gdLst>
              <a:gd name="T0" fmla="*/ 1743 w 1778"/>
              <a:gd name="T1" fmla="*/ 146 h 1145"/>
              <a:gd name="T2" fmla="*/ 1745 w 1778"/>
              <a:gd name="T3" fmla="*/ 146 h 1145"/>
              <a:gd name="T4" fmla="*/ 889 w 1778"/>
              <a:gd name="T5" fmla="*/ 0 h 1145"/>
              <a:gd name="T6" fmla="*/ 33 w 1778"/>
              <a:gd name="T7" fmla="*/ 146 h 1145"/>
              <a:gd name="T8" fmla="*/ 35 w 1778"/>
              <a:gd name="T9" fmla="*/ 146 h 1145"/>
              <a:gd name="T10" fmla="*/ 0 w 1778"/>
              <a:gd name="T11" fmla="*/ 192 h 1145"/>
              <a:gd name="T12" fmla="*/ 0 w 1778"/>
              <a:gd name="T13" fmla="*/ 952 h 1145"/>
              <a:gd name="T14" fmla="*/ 34 w 1778"/>
              <a:gd name="T15" fmla="*/ 998 h 1145"/>
              <a:gd name="T16" fmla="*/ 33 w 1778"/>
              <a:gd name="T17" fmla="*/ 998 h 1145"/>
              <a:gd name="T18" fmla="*/ 38 w 1778"/>
              <a:gd name="T19" fmla="*/ 999 h 1145"/>
              <a:gd name="T20" fmla="*/ 41 w 1778"/>
              <a:gd name="T21" fmla="*/ 1000 h 1145"/>
              <a:gd name="T22" fmla="*/ 889 w 1778"/>
              <a:gd name="T23" fmla="*/ 1145 h 1145"/>
              <a:gd name="T24" fmla="*/ 1737 w 1778"/>
              <a:gd name="T25" fmla="*/ 1000 h 1145"/>
              <a:gd name="T26" fmla="*/ 1740 w 1778"/>
              <a:gd name="T27" fmla="*/ 999 h 1145"/>
              <a:gd name="T28" fmla="*/ 1745 w 1778"/>
              <a:gd name="T29" fmla="*/ 998 h 1145"/>
              <a:gd name="T30" fmla="*/ 1744 w 1778"/>
              <a:gd name="T31" fmla="*/ 998 h 1145"/>
              <a:gd name="T32" fmla="*/ 1778 w 1778"/>
              <a:gd name="T33" fmla="*/ 952 h 1145"/>
              <a:gd name="T34" fmla="*/ 1778 w 1778"/>
              <a:gd name="T35" fmla="*/ 192 h 1145"/>
              <a:gd name="T36" fmla="*/ 1743 w 1778"/>
              <a:gd name="T37" fmla="*/ 146 h 1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78" h="1145">
                <a:moveTo>
                  <a:pt x="1743" y="146"/>
                </a:moveTo>
                <a:cubicBezTo>
                  <a:pt x="1745" y="146"/>
                  <a:pt x="1745" y="146"/>
                  <a:pt x="1745" y="146"/>
                </a:cubicBezTo>
                <a:cubicBezTo>
                  <a:pt x="889" y="0"/>
                  <a:pt x="889" y="0"/>
                  <a:pt x="889" y="0"/>
                </a:cubicBezTo>
                <a:cubicBezTo>
                  <a:pt x="33" y="146"/>
                  <a:pt x="33" y="146"/>
                  <a:pt x="33" y="146"/>
                </a:cubicBezTo>
                <a:cubicBezTo>
                  <a:pt x="35" y="146"/>
                  <a:pt x="35" y="146"/>
                  <a:pt x="35" y="146"/>
                </a:cubicBezTo>
                <a:cubicBezTo>
                  <a:pt x="14" y="152"/>
                  <a:pt x="0" y="171"/>
                  <a:pt x="0" y="192"/>
                </a:cubicBezTo>
                <a:cubicBezTo>
                  <a:pt x="0" y="952"/>
                  <a:pt x="0" y="952"/>
                  <a:pt x="0" y="952"/>
                </a:cubicBezTo>
                <a:cubicBezTo>
                  <a:pt x="0" y="974"/>
                  <a:pt x="14" y="992"/>
                  <a:pt x="34" y="998"/>
                </a:cubicBezTo>
                <a:cubicBezTo>
                  <a:pt x="33" y="998"/>
                  <a:pt x="33" y="998"/>
                  <a:pt x="33" y="998"/>
                </a:cubicBezTo>
                <a:cubicBezTo>
                  <a:pt x="38" y="999"/>
                  <a:pt x="38" y="999"/>
                  <a:pt x="38" y="999"/>
                </a:cubicBezTo>
                <a:cubicBezTo>
                  <a:pt x="39" y="999"/>
                  <a:pt x="40" y="1000"/>
                  <a:pt x="41" y="1000"/>
                </a:cubicBezTo>
                <a:cubicBezTo>
                  <a:pt x="889" y="1145"/>
                  <a:pt x="889" y="1145"/>
                  <a:pt x="889" y="1145"/>
                </a:cubicBezTo>
                <a:cubicBezTo>
                  <a:pt x="1737" y="1000"/>
                  <a:pt x="1737" y="1000"/>
                  <a:pt x="1737" y="1000"/>
                </a:cubicBezTo>
                <a:cubicBezTo>
                  <a:pt x="1738" y="1000"/>
                  <a:pt x="1739" y="999"/>
                  <a:pt x="1740" y="999"/>
                </a:cubicBezTo>
                <a:cubicBezTo>
                  <a:pt x="1745" y="998"/>
                  <a:pt x="1745" y="998"/>
                  <a:pt x="1745" y="998"/>
                </a:cubicBezTo>
                <a:cubicBezTo>
                  <a:pt x="1744" y="998"/>
                  <a:pt x="1744" y="998"/>
                  <a:pt x="1744" y="998"/>
                </a:cubicBezTo>
                <a:cubicBezTo>
                  <a:pt x="1764" y="992"/>
                  <a:pt x="1778" y="974"/>
                  <a:pt x="1778" y="952"/>
                </a:cubicBezTo>
                <a:cubicBezTo>
                  <a:pt x="1778" y="192"/>
                  <a:pt x="1778" y="192"/>
                  <a:pt x="1778" y="192"/>
                </a:cubicBezTo>
                <a:cubicBezTo>
                  <a:pt x="1778" y="171"/>
                  <a:pt x="1764" y="152"/>
                  <a:pt x="1743" y="146"/>
                </a:cubicBezTo>
                <a:close/>
              </a:path>
            </a:pathLst>
          </a:custGeom>
          <a:solidFill>
            <a:schemeClr val="bg1">
              <a:alpha val="48000"/>
            </a:schemeClr>
          </a:solidFill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89600" y="1930400"/>
            <a:ext cx="812800" cy="812800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740400" y="1895268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800" dirty="0">
              <a:latin typeface="Wingdings 3" charset="2"/>
              <a:cs typeface="Wingdings 3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6696" y="2553227"/>
            <a:ext cx="6364587" cy="16176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>
                <a:latin typeface="+mn-lt"/>
              </a:rPr>
              <a:t>Eeny-meeny-miny-moe?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6696" y="4170915"/>
            <a:ext cx="6364587" cy="1392406"/>
          </a:xfrm>
        </p:spPr>
        <p:txBody>
          <a:bodyPr>
            <a:normAutofit/>
          </a:bodyPr>
          <a:lstStyle/>
          <a:p>
            <a:r>
              <a:rPr lang="en-US" sz="3200"/>
              <a:t>Genesis 25:19-26</a:t>
            </a:r>
          </a:p>
          <a:p>
            <a:endParaRPr lang="en-US" sz="32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5733256"/>
            <a:ext cx="12192000" cy="112474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algn="ctr" defTabSz="914400" fontAlgn="base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Designed and Preached by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Student Daniel Gan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Uploaded by Dr. Rick Griffith •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/>
              </a:rPr>
              <a:t>Singapore Bible College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/>
              </a:rPr>
            </a:b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All files in many languages for free download at BibleStudyDownloads.org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4910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83668" y="-3084922"/>
            <a:ext cx="27401364" cy="1541326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969" y="3610258"/>
            <a:ext cx="6683306" cy="306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24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4285" y="1293377"/>
            <a:ext cx="5803430" cy="4351338"/>
          </a:xfrm>
        </p:spPr>
      </p:pic>
    </p:spTree>
    <p:extLst>
      <p:ext uri="{BB962C8B-B14F-4D97-AF65-F5344CB8AC3E}">
        <p14:creationId xmlns:p14="http://schemas.microsoft.com/office/powerpoint/2010/main" val="238022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55" y="3488721"/>
            <a:ext cx="6096000" cy="2581275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025" y="3418382"/>
            <a:ext cx="4076320" cy="3056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5454" y="151221"/>
            <a:ext cx="6873977" cy="65343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64582" y="3209804"/>
            <a:ext cx="3405513" cy="36875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26769" y="3979026"/>
            <a:ext cx="55061" cy="3657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32064" y="3990311"/>
            <a:ext cx="63732" cy="354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01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" y="3764612"/>
            <a:ext cx="5442280" cy="22562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79" y="3929204"/>
            <a:ext cx="4610932" cy="1206776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latin typeface="+mn-lt"/>
              </a:rPr>
              <a:t>GOD KEEPS HIS PROMISES BUT BY HIS WILL/CHOICE</a:t>
            </a:r>
          </a:p>
        </p:txBody>
      </p:sp>
    </p:spTree>
    <p:extLst>
      <p:ext uri="{BB962C8B-B14F-4D97-AF65-F5344CB8AC3E}">
        <p14:creationId xmlns:p14="http://schemas.microsoft.com/office/powerpoint/2010/main" val="415482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257" y="0"/>
            <a:ext cx="9304866" cy="6978650"/>
          </a:xfrm>
        </p:spPr>
      </p:pic>
    </p:spTree>
    <p:extLst>
      <p:ext uri="{BB962C8B-B14F-4D97-AF65-F5344CB8AC3E}">
        <p14:creationId xmlns:p14="http://schemas.microsoft.com/office/powerpoint/2010/main" val="4159113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r>
              <a:rPr lang="en-US" sz="4000"/>
              <a:t>Romans 9:14-16 (NIV)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94110" y="2121763"/>
            <a:ext cx="3764826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What shall we say? Is God unjust? Not at all! For he says to Moses,</a:t>
            </a:r>
          </a:p>
          <a:p>
            <a:pPr marL="0" indent="0">
              <a:buNone/>
            </a:pPr>
            <a:r>
              <a:rPr lang="en-US" sz="2400" dirty="0"/>
              <a:t>“I will have mercy on whom I have mercy, and I will have compassion on whom I have compassion.”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It does not, therefore, depend on man’s desire or effort, but on God’s mercy.</a:t>
            </a: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188557" y="4008268"/>
            <a:ext cx="7003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Eeny-meeny-miny-moe?</a:t>
            </a:r>
            <a:endParaRPr lang="en-US" sz="60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2222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4639056" y="10"/>
            <a:ext cx="7838694" cy="71627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Romans 8:28 (NIV)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“And we know that in all things God works for the good of those who love him, who have been called according to his purpose.”</a:t>
            </a:r>
          </a:p>
        </p:txBody>
      </p:sp>
    </p:spTree>
    <p:extLst>
      <p:ext uri="{BB962C8B-B14F-4D97-AF65-F5344CB8AC3E}">
        <p14:creationId xmlns:p14="http://schemas.microsoft.com/office/powerpoint/2010/main" val="3126936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 Peter 3:8 (NIV)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9940" y="2322575"/>
            <a:ext cx="6172200" cy="42216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But do not forget this one thing,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dear friends: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“With the Lord a day is like a thousand years, and a thousand years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are like a day.” </a:t>
            </a:r>
            <a:r>
              <a:rPr lang="en-US" b="1" baseline="30000" dirty="0">
                <a:solidFill>
                  <a:schemeClr val="bg1"/>
                </a:solidFill>
              </a:rPr>
              <a:t/>
            </a:r>
            <a:br>
              <a:rPr lang="en-US" b="1" baseline="300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Lord is not slow in keeping his promise, as some understand slowness. Instead he is patient with you, not wanting anyone to perish, but everyone to come to repentance.</a:t>
            </a:r>
          </a:p>
        </p:txBody>
      </p:sp>
    </p:spTree>
    <p:extLst>
      <p:ext uri="{BB962C8B-B14F-4D97-AF65-F5344CB8AC3E}">
        <p14:creationId xmlns:p14="http://schemas.microsoft.com/office/powerpoint/2010/main" val="4194272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" y="3764612"/>
            <a:ext cx="5442280" cy="22562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79" y="3929204"/>
            <a:ext cx="4610932" cy="1206776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+mn-lt"/>
              </a:rPr>
              <a:t>GOD KEEPS HIS PROMISES IN HIS TIME</a:t>
            </a:r>
          </a:p>
        </p:txBody>
      </p:sp>
    </p:spTree>
    <p:extLst>
      <p:ext uri="{BB962C8B-B14F-4D97-AF65-F5344CB8AC3E}">
        <p14:creationId xmlns:p14="http://schemas.microsoft.com/office/powerpoint/2010/main" val="2963613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5636" y="366002"/>
            <a:ext cx="474681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Bell MT" panose="02020503060305020303" pitchFamily="18" charset="0"/>
              </a:rPr>
              <a:t>FIRED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83604" y="4900245"/>
            <a:ext cx="4408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Berlin Sans FB" panose="020E0602020502020306" pitchFamily="34" charset="0"/>
              </a:rPr>
              <a:t>DIVORCE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9667" y="1010772"/>
            <a:ext cx="39148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Century Gothic" panose="020B0502020202020204" pitchFamily="34" charset="0"/>
              </a:rPr>
              <a:t>bankrupt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1071" y="5590612"/>
            <a:ext cx="69125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Bell MT" panose="02020503060305020303" pitchFamily="18" charset="0"/>
              </a:rPr>
              <a:t>Losing my children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2766" y="3923875"/>
            <a:ext cx="61766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Gill Sans MT" panose="020B0502020104020203" pitchFamily="34" charset="0"/>
              </a:rPr>
              <a:t>CANCER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08097" y="2440163"/>
            <a:ext cx="913904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chemeClr val="accent4"/>
                </a:solidFill>
                <a:latin typeface="Impact" panose="020B0806030902050204" pitchFamily="34" charset="0"/>
              </a:rPr>
              <a:t>WHERE IS GOD?</a:t>
            </a:r>
          </a:p>
        </p:txBody>
      </p:sp>
    </p:spTree>
    <p:extLst>
      <p:ext uri="{BB962C8B-B14F-4D97-AF65-F5344CB8AC3E}">
        <p14:creationId xmlns:p14="http://schemas.microsoft.com/office/powerpoint/2010/main" val="3760518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5636" y="366002"/>
            <a:ext cx="474681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Bell MT" panose="02020503060305020303" pitchFamily="18" charset="0"/>
              </a:rPr>
              <a:t>FIRED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83604" y="4900245"/>
            <a:ext cx="4408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Berlin Sans FB" panose="020E0602020502020306" pitchFamily="34" charset="0"/>
              </a:rPr>
              <a:t>DIVORCE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9667" y="1010772"/>
            <a:ext cx="39148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Century Gothic" panose="020B0502020202020204" pitchFamily="34" charset="0"/>
              </a:rPr>
              <a:t>bankrupt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1071" y="5590612"/>
            <a:ext cx="69125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Bell MT" panose="02020503060305020303" pitchFamily="18" charset="0"/>
              </a:rPr>
              <a:t>Losing my children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2766" y="3923875"/>
            <a:ext cx="61766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Gill Sans MT" panose="020B0502020104020203" pitchFamily="34" charset="0"/>
              </a:rPr>
              <a:t>CANCER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08097" y="2440163"/>
            <a:ext cx="913904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chemeClr val="accent4"/>
                </a:solidFill>
                <a:latin typeface="Impact" panose="020B0806030902050204" pitchFamily="34" charset="0"/>
              </a:rPr>
              <a:t>WHERE IS GOD?</a:t>
            </a:r>
          </a:p>
        </p:txBody>
      </p:sp>
    </p:spTree>
    <p:extLst>
      <p:ext uri="{BB962C8B-B14F-4D97-AF65-F5344CB8AC3E}">
        <p14:creationId xmlns:p14="http://schemas.microsoft.com/office/powerpoint/2010/main" val="1187224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7214"/>
            <a:ext cx="12191980" cy="68579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8793" y="-61595"/>
            <a:ext cx="12413672" cy="7065818"/>
          </a:xfrm>
          <a:prstGeom prst="rect">
            <a:avLst/>
          </a:prstGeom>
          <a:solidFill>
            <a:srgbClr val="000000">
              <a:alpha val="78039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5636" y="366002"/>
            <a:ext cx="851957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Bell MT" panose="02020503060305020303" pitchFamily="18" charset="0"/>
              </a:rPr>
              <a:t>POWERFUL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69281" y="4990447"/>
            <a:ext cx="4408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Berlin Sans FB" panose="020E0602020502020306" pitchFamily="34" charset="0"/>
              </a:rPr>
              <a:t>LOVES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3421" y="1619006"/>
            <a:ext cx="29530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Century Gothic" panose="020B0502020202020204" pitchFamily="34" charset="0"/>
              </a:rPr>
              <a:t>faithful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1071" y="5590612"/>
            <a:ext cx="75236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Bell MT" panose="02020503060305020303" pitchFamily="18" charset="0"/>
              </a:rPr>
              <a:t>wants the best for 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2766" y="3923875"/>
            <a:ext cx="788254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Gill Sans MT" panose="020B0502020104020203" pitchFamily="34" charset="0"/>
              </a:rPr>
              <a:t>SOVEREIGN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64574" y="2452357"/>
            <a:ext cx="604364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chemeClr val="accent4"/>
                </a:solidFill>
                <a:latin typeface="Impact" panose="020B0806030902050204" pitchFamily="34" charset="0"/>
              </a:rPr>
              <a:t>HERE I AM.</a:t>
            </a:r>
          </a:p>
        </p:txBody>
      </p:sp>
    </p:spTree>
    <p:extLst>
      <p:ext uri="{BB962C8B-B14F-4D97-AF65-F5344CB8AC3E}">
        <p14:creationId xmlns:p14="http://schemas.microsoft.com/office/powerpoint/2010/main" val="6589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293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at </a:t>
            </a:r>
            <a:r>
              <a:rPr lang="en-US" sz="28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Get this 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presentation and script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for free!</a:t>
            </a:r>
            <a:endParaRPr lang="en-US" sz="11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45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5516" y="0"/>
            <a:ext cx="13744634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41639" y="2814635"/>
            <a:ext cx="10801473" cy="265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Eeny-meeny-miny-moe?</a:t>
            </a:r>
            <a:endParaRPr lang="en-US" sz="96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799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Genesis 12:2-3 (NIV)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38341" y="2449484"/>
            <a:ext cx="3990125" cy="37854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“I will make you into a great nation and I will bless you;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 will make your name great, and you will be a blessing.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 will bless those who bless you and whoever curses you I will curse;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and all peoples on earth will be blessed through you.”</a:t>
            </a:r>
          </a:p>
        </p:txBody>
      </p:sp>
    </p:spTree>
    <p:extLst>
      <p:ext uri="{BB962C8B-B14F-4D97-AF65-F5344CB8AC3E}">
        <p14:creationId xmlns:p14="http://schemas.microsoft.com/office/powerpoint/2010/main" val="2552234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9403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Genesis 25:19-26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27" y="859672"/>
            <a:ext cx="11959473" cy="61347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This is the account of the family line of Abraham’s son Isaac.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Abraham became the father of Isaac, and Isaac was forty years old when he married Rebekah daughter of </a:t>
            </a:r>
            <a:r>
              <a:rPr lang="en-US" sz="2400" dirty="0" err="1">
                <a:solidFill>
                  <a:schemeClr val="accent1"/>
                </a:solidFill>
              </a:rPr>
              <a:t>Bethuel</a:t>
            </a:r>
            <a:r>
              <a:rPr lang="en-US" sz="2400" dirty="0">
                <a:solidFill>
                  <a:schemeClr val="accent1"/>
                </a:solidFill>
              </a:rPr>
              <a:t> the Aramean from </a:t>
            </a:r>
            <a:r>
              <a:rPr lang="en-US" sz="2400" dirty="0" err="1">
                <a:solidFill>
                  <a:schemeClr val="accent1"/>
                </a:solidFill>
              </a:rPr>
              <a:t>Paddan</a:t>
            </a:r>
            <a:r>
              <a:rPr lang="en-US" sz="2400" dirty="0">
                <a:solidFill>
                  <a:schemeClr val="accent1"/>
                </a:solidFill>
              </a:rPr>
              <a:t> Aram and sister of Laban the Aramean.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Isaac prayed to the </a:t>
            </a:r>
            <a:r>
              <a:rPr lang="en-US" sz="2400" cap="small" dirty="0">
                <a:solidFill>
                  <a:schemeClr val="accent1"/>
                </a:solidFill>
              </a:rPr>
              <a:t>Lord</a:t>
            </a:r>
            <a:r>
              <a:rPr lang="en-US" sz="2400" dirty="0">
                <a:solidFill>
                  <a:schemeClr val="accent1"/>
                </a:solidFill>
              </a:rPr>
              <a:t> on behalf of his wife, because she was childless. The </a:t>
            </a:r>
            <a:r>
              <a:rPr lang="en-US" sz="2400" cap="small" dirty="0">
                <a:solidFill>
                  <a:schemeClr val="accent1"/>
                </a:solidFill>
              </a:rPr>
              <a:t>Lord</a:t>
            </a:r>
            <a:r>
              <a:rPr lang="en-US" sz="2400" dirty="0">
                <a:solidFill>
                  <a:schemeClr val="accent1"/>
                </a:solidFill>
              </a:rPr>
              <a:t> answered his prayer, and his wife Rebekah became pregnant. </a:t>
            </a:r>
            <a:r>
              <a:rPr lang="en-US" sz="2400" dirty="0">
                <a:solidFill>
                  <a:schemeClr val="accent2"/>
                </a:solidFill>
              </a:rPr>
              <a:t>The babies jostled each other within her, and she said, “Why is this happening to me?” So she went to inquire of the </a:t>
            </a:r>
            <a:r>
              <a:rPr lang="en-US" sz="2400" cap="small" dirty="0">
                <a:solidFill>
                  <a:schemeClr val="accent2"/>
                </a:solidFill>
              </a:rPr>
              <a:t>Lord</a:t>
            </a:r>
            <a:r>
              <a:rPr lang="en-US" sz="2400" dirty="0">
                <a:solidFill>
                  <a:schemeClr val="accent2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</a:rPr>
              <a:t>The </a:t>
            </a:r>
            <a:r>
              <a:rPr lang="en-US" sz="2400" cap="small" dirty="0">
                <a:solidFill>
                  <a:schemeClr val="accent2"/>
                </a:solidFill>
              </a:rPr>
              <a:t>Lord</a:t>
            </a:r>
            <a:r>
              <a:rPr lang="en-US" sz="2400" dirty="0">
                <a:solidFill>
                  <a:schemeClr val="accent2"/>
                </a:solidFill>
              </a:rPr>
              <a:t> said to her,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</a:rPr>
              <a:t>“Two nations are in your womb,</a:t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2"/>
                </a:solidFill>
              </a:rPr>
              <a:t>    and two peoples from within you will be separated;</a:t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2"/>
                </a:solidFill>
              </a:rPr>
              <a:t>one people will be stronger than the other,</a:t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2"/>
                </a:solidFill>
              </a:rPr>
              <a:t>    and the older will serve the younger.”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</a:rPr>
              <a:t>When the time came for her to give birth, there were twin boys in her womb. The first to come out was red, and his whole body was like a hairy garment; so they named him Esau. After this, his brother came out, with his hand grasping Esau’s heel; so he was named Jacob. </a:t>
            </a:r>
            <a:r>
              <a:rPr lang="en-US" sz="2400" dirty="0">
                <a:solidFill>
                  <a:schemeClr val="accent4"/>
                </a:solidFill>
              </a:rPr>
              <a:t>Isaac was sixty years old when Rebekah gave birth to them.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53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1622650" y="5181600"/>
            <a:ext cx="9165010" cy="1174750"/>
          </a:xfrm>
          <a:custGeom>
            <a:avLst/>
            <a:gdLst>
              <a:gd name="connsiteX0" fmla="*/ 0 w 9165010"/>
              <a:gd name="connsiteY0" fmla="*/ 1073384 h 1073384"/>
              <a:gd name="connsiteX1" fmla="*/ 9165010 w 9165010"/>
              <a:gd name="connsiteY1" fmla="*/ 1073384 h 1073384"/>
              <a:gd name="connsiteX2" fmla="*/ 9165010 w 9165010"/>
              <a:gd name="connsiteY2" fmla="*/ 266817 h 1073384"/>
              <a:gd name="connsiteX3" fmla="*/ 4757604 w 9165010"/>
              <a:gd name="connsiteY3" fmla="*/ 266817 h 1073384"/>
              <a:gd name="connsiteX4" fmla="*/ 4582505 w 9165010"/>
              <a:gd name="connsiteY4" fmla="*/ 0 h 1073384"/>
              <a:gd name="connsiteX5" fmla="*/ 4407407 w 9165010"/>
              <a:gd name="connsiteY5" fmla="*/ 266817 h 1073384"/>
              <a:gd name="connsiteX6" fmla="*/ 0 w 9165010"/>
              <a:gd name="connsiteY6" fmla="*/ 266817 h 107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5010" h="1073384">
                <a:moveTo>
                  <a:pt x="0" y="1073384"/>
                </a:moveTo>
                <a:lnTo>
                  <a:pt x="9165010" y="1073384"/>
                </a:lnTo>
                <a:lnTo>
                  <a:pt x="9165010" y="266817"/>
                </a:lnTo>
                <a:lnTo>
                  <a:pt x="4757604" y="266817"/>
                </a:lnTo>
                <a:lnTo>
                  <a:pt x="4582505" y="0"/>
                </a:lnTo>
                <a:lnTo>
                  <a:pt x="4407407" y="266817"/>
                </a:lnTo>
                <a:lnTo>
                  <a:pt x="0" y="26681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71650" y="5254391"/>
            <a:ext cx="8867012" cy="77493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Maria del Carmen </a:t>
            </a:r>
            <a:r>
              <a:rPr lang="en-US" sz="40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Bousada</a:t>
            </a:r>
            <a:r>
              <a:rPr lang="en-US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 Lara</a:t>
            </a:r>
            <a:endParaRPr lang="en-US" sz="4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50600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Down Arrow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GOD KEEPS HIS PROMISES</a:t>
            </a:r>
          </a:p>
        </p:txBody>
      </p:sp>
    </p:spTree>
    <p:extLst>
      <p:ext uri="{BB962C8B-B14F-4D97-AF65-F5344CB8AC3E}">
        <p14:creationId xmlns:p14="http://schemas.microsoft.com/office/powerpoint/2010/main" val="1772077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Romans 4:3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38341" y="2449484"/>
            <a:ext cx="3990125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What does Scripture say? "Abraham believed God, and it was credited to him as righteousness."</a:t>
            </a:r>
          </a:p>
        </p:txBody>
      </p:sp>
    </p:spTree>
    <p:extLst>
      <p:ext uri="{BB962C8B-B14F-4D97-AF65-F5344CB8AC3E}">
        <p14:creationId xmlns:p14="http://schemas.microsoft.com/office/powerpoint/2010/main" val="114149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88821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311</Words>
  <Application>Microsoft Macintosh PowerPoint</Application>
  <PresentationFormat>Custom</PresentationFormat>
  <Paragraphs>51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Eeny-meeny-miny-moe?</vt:lpstr>
      <vt:lpstr>PowerPoint Presentation</vt:lpstr>
      <vt:lpstr>PowerPoint Presentation</vt:lpstr>
      <vt:lpstr>Genesis 12:2-3 (NIV)</vt:lpstr>
      <vt:lpstr>Genesis 25:19-26</vt:lpstr>
      <vt:lpstr>PowerPoint Presentation</vt:lpstr>
      <vt:lpstr>GOD KEEPS HIS PROMISES</vt:lpstr>
      <vt:lpstr>Romans 4:3</vt:lpstr>
      <vt:lpstr>PowerPoint Presentation</vt:lpstr>
      <vt:lpstr>PowerPoint Presentation</vt:lpstr>
      <vt:lpstr>PowerPoint Presentation</vt:lpstr>
      <vt:lpstr>PowerPoint Presentation</vt:lpstr>
      <vt:lpstr>GOD KEEPS HIS PROMISES BUT BY HIS WILL/CHOICE</vt:lpstr>
      <vt:lpstr>PowerPoint Presentation</vt:lpstr>
      <vt:lpstr>Romans 9:14-16 (NIV)</vt:lpstr>
      <vt:lpstr>Romans 8:28 (NIV)</vt:lpstr>
      <vt:lpstr>2 Peter 3:8 (NIV)</vt:lpstr>
      <vt:lpstr>GOD KEEPS HIS PROMISES IN HIS TIME</vt:lpstr>
      <vt:lpstr>PowerPoint Presentation</vt:lpstr>
      <vt:lpstr>PowerPoint Presentation</vt:lpstr>
      <vt:lpstr>PowerPoint Presentation</vt:lpstr>
      <vt:lpstr>OT Preaching link at BibleStudyDownloads.org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Eeny-meeny-miny-moe?</dc:title>
  <dc:creator>Daniel Gan</dc:creator>
  <cp:lastModifiedBy>Rick Griffith</cp:lastModifiedBy>
  <cp:revision>25</cp:revision>
  <dcterms:created xsi:type="dcterms:W3CDTF">2016-10-11T11:45:58Z</dcterms:created>
  <dcterms:modified xsi:type="dcterms:W3CDTF">2016-12-09T01:35:16Z</dcterms:modified>
</cp:coreProperties>
</file>